
<file path=[Content_Types].xml><?xml version="1.0" encoding="utf-8"?>
<Types xmlns="http://schemas.openxmlformats.org/package/2006/content-types">
  <Default Extension="gif" ContentType="image/gif"/>
  <Default Extension="glb" ContentType="model/gltf.binary"/>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1" r:id="rId5"/>
    <p:sldId id="259" r:id="rId6"/>
    <p:sldId id="260"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1" d="100"/>
          <a:sy n="111" d="100"/>
        </p:scale>
        <p:origin x="53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tmp>
</file>

<file path=ppt/media/image11.tmp>
</file>

<file path=ppt/media/image12.tmp>
</file>

<file path=ppt/media/image13.png>
</file>

<file path=ppt/media/image2.gif>
</file>

<file path=ppt/media/image3.tmp>
</file>

<file path=ppt/media/image4.tmp>
</file>

<file path=ppt/media/image5.tmp>
</file>

<file path=ppt/media/image6.tmp>
</file>

<file path=ppt/media/image7.tmp>
</file>

<file path=ppt/media/image8.tmp>
</file>

<file path=ppt/media/image9.tmp>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280B6-4D66-1E1F-8DB0-BA18110C96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086699F-667A-F63A-349D-000C20C885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B9E2985-B9B7-7844-CCEA-493B0FD36D80}"/>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A183A76C-4E86-8EB6-0DAA-07BFCEA602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613CB07-D8F4-73D8-1FE9-FC99F7140F3C}"/>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397191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21601-B82D-38B9-3217-DC8E841D777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2D3AD5A-A92B-8F7B-C0AE-CAE11F8E8C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1ACF40B-813E-7C9A-B97F-667148D44595}"/>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FE402B8B-6FD9-36B6-816F-043C966520D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D75EC2-79F3-B051-66A6-8215D532EB8D}"/>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11796620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F85011-00A2-CB1D-4A55-C2914C99873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8253B8F-6786-2409-6A39-3440D0A8048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BCC5EBE-2BC6-996F-C28F-8445D2668B59}"/>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E21C65BB-365C-F9DE-1429-85BABF4759E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01A958-2D76-CFE6-C095-4AD92839FF28}"/>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493737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F0741-5EEE-D348-DE18-786A4FAF39D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3055B65-9342-B20E-F060-AF3CD0443F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2B89AB5-F757-EC27-CB5D-7DEC3268A796}"/>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3567E948-0160-5951-7B32-0D9F147F89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DCC696B-76F6-4098-8967-66415B4182B5}"/>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2217737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5EC82-2843-FC55-7202-77F141A508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A9AFC4A-4696-7B71-A6B1-D3FD6F2734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D1EF1B-1E16-9B70-15F5-8142F35FD14A}"/>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49B8204A-112D-2633-DD5B-7068DBE2569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E0AAA3F-1902-7F57-CAD0-1C8A1EAAA41B}"/>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8440566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4E6CD-7359-1FD6-F015-218994621A0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9718B78-02E9-0899-3897-F5FDB24F13B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E433C900-0793-F100-AB1A-8C700D8545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332AD41-4C01-CECD-C1CC-984319971525}"/>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6" name="Footer Placeholder 5">
            <a:extLst>
              <a:ext uri="{FF2B5EF4-FFF2-40B4-BE49-F238E27FC236}">
                <a16:creationId xmlns:a16="http://schemas.microsoft.com/office/drawing/2014/main" id="{91B7746E-18D0-9AA4-7AD8-4195673F0CC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DCE94D-8EF3-EEA1-7938-0DC3F802A8AB}"/>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2508683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4DB73-E098-7FF1-3CBB-3F590067F6C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E1746BF-B8E4-2D43-2C2B-8A01384899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EA7845-733A-0AA9-2BBC-5ABA874581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11145C8-8007-A557-F005-53157131C6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ED19F0-C8B9-437A-0438-0F738DB2878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84A758D-E07A-BE40-D1AB-D563A76919D8}"/>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8" name="Footer Placeholder 7">
            <a:extLst>
              <a:ext uri="{FF2B5EF4-FFF2-40B4-BE49-F238E27FC236}">
                <a16:creationId xmlns:a16="http://schemas.microsoft.com/office/drawing/2014/main" id="{6AFBA10B-50A9-53A0-7816-87167DA74E8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E0CA44E9-FE20-7B97-6C09-3542C782B7E9}"/>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4166942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9EA80-D506-F26A-9B04-DA485730A01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EDE0595-242A-6D70-B0C8-2447BF7058F2}"/>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4" name="Footer Placeholder 3">
            <a:extLst>
              <a:ext uri="{FF2B5EF4-FFF2-40B4-BE49-F238E27FC236}">
                <a16:creationId xmlns:a16="http://schemas.microsoft.com/office/drawing/2014/main" id="{1DB88AE1-B416-B84F-035C-2685475E7F1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B405047-7F29-D3ED-BA99-8F2EC8196BA9}"/>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6265873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1ABDBD-D26E-004D-34BA-852134C2AF13}"/>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3" name="Footer Placeholder 2">
            <a:extLst>
              <a:ext uri="{FF2B5EF4-FFF2-40B4-BE49-F238E27FC236}">
                <a16:creationId xmlns:a16="http://schemas.microsoft.com/office/drawing/2014/main" id="{413F8074-8CCB-AFB5-223C-FE755DA0A3E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F453AC7-B883-5C6E-B6FC-8B8D6A3AB4EA}"/>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243582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ABC92-595B-B05F-449B-4B6D1B8B7C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933C560-E29D-185E-B755-A061A0A5AA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0603E73-27F1-6C70-FE07-AEFF51464E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629C37-6D73-947F-546B-D02BB701A64D}"/>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6" name="Footer Placeholder 5">
            <a:extLst>
              <a:ext uri="{FF2B5EF4-FFF2-40B4-BE49-F238E27FC236}">
                <a16:creationId xmlns:a16="http://schemas.microsoft.com/office/drawing/2014/main" id="{ED55F08B-BB20-0936-2BA1-E6E28672280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DABBDDF-7CAD-1163-ED00-D6F8183F2EA9}"/>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1221836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ADAD4-FA9A-E9BC-E92B-075305DBBE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93A34D3-9DBE-F36E-BCBB-F3D875BEA2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B34027C-21AE-B4F6-6796-33416E2FD8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5601FD-AAE3-5F56-2145-33E720C52E39}"/>
              </a:ext>
            </a:extLst>
          </p:cNvPr>
          <p:cNvSpPr>
            <a:spLocks noGrp="1"/>
          </p:cNvSpPr>
          <p:nvPr>
            <p:ph type="dt" sz="half" idx="10"/>
          </p:nvPr>
        </p:nvSpPr>
        <p:spPr/>
        <p:txBody>
          <a:bodyPr/>
          <a:lstStyle/>
          <a:p>
            <a:fld id="{3BFE3AAD-F01A-44D5-9FEA-E92EFA3453F1}" type="datetimeFigureOut">
              <a:rPr lang="en-IN" smtClean="0"/>
              <a:t>28-10-2022</a:t>
            </a:fld>
            <a:endParaRPr lang="en-IN"/>
          </a:p>
        </p:txBody>
      </p:sp>
      <p:sp>
        <p:nvSpPr>
          <p:cNvPr id="6" name="Footer Placeholder 5">
            <a:extLst>
              <a:ext uri="{FF2B5EF4-FFF2-40B4-BE49-F238E27FC236}">
                <a16:creationId xmlns:a16="http://schemas.microsoft.com/office/drawing/2014/main" id="{CAC802A5-FFB3-C8AE-0C75-8876EE29F43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FB0CC10-A6D5-8F82-5311-F24F3051FCFC}"/>
              </a:ext>
            </a:extLst>
          </p:cNvPr>
          <p:cNvSpPr>
            <a:spLocks noGrp="1"/>
          </p:cNvSpPr>
          <p:nvPr>
            <p:ph type="sldNum" sz="quarter" idx="12"/>
          </p:nvPr>
        </p:nvSpPr>
        <p:spPr/>
        <p:txBody>
          <a:bodyPr/>
          <a:lstStyle/>
          <a:p>
            <a:fld id="{AC9BAC9A-6EDE-4E46-94CB-8204EC684815}" type="slidenum">
              <a:rPr lang="en-IN" smtClean="0"/>
              <a:t>‹#›</a:t>
            </a:fld>
            <a:endParaRPr lang="en-IN"/>
          </a:p>
        </p:txBody>
      </p:sp>
    </p:spTree>
    <p:extLst>
      <p:ext uri="{BB962C8B-B14F-4D97-AF65-F5344CB8AC3E}">
        <p14:creationId xmlns:p14="http://schemas.microsoft.com/office/powerpoint/2010/main" val="3177975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B590A0-0406-228C-A677-F1E3FB52BA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555B4EC-F426-AF10-8843-339391C9D4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7C7FB4-55B6-393A-C3CF-E1743C0FB5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FE3AAD-F01A-44D5-9FEA-E92EFA3453F1}" type="datetimeFigureOut">
              <a:rPr lang="en-IN" smtClean="0"/>
              <a:t>28-10-2022</a:t>
            </a:fld>
            <a:endParaRPr lang="en-IN"/>
          </a:p>
        </p:txBody>
      </p:sp>
      <p:sp>
        <p:nvSpPr>
          <p:cNvPr id="5" name="Footer Placeholder 4">
            <a:extLst>
              <a:ext uri="{FF2B5EF4-FFF2-40B4-BE49-F238E27FC236}">
                <a16:creationId xmlns:a16="http://schemas.microsoft.com/office/drawing/2014/main" id="{F79B6621-15DA-1855-21A3-CF6E834918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4439A65-850B-84EB-126B-C90F0CAB6A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9BAC9A-6EDE-4E46-94CB-8204EC684815}" type="slidenum">
              <a:rPr lang="en-IN" smtClean="0"/>
              <a:t>‹#›</a:t>
            </a:fld>
            <a:endParaRPr lang="en-IN"/>
          </a:p>
        </p:txBody>
      </p:sp>
    </p:spTree>
    <p:extLst>
      <p:ext uri="{BB962C8B-B14F-4D97-AF65-F5344CB8AC3E}">
        <p14:creationId xmlns:p14="http://schemas.microsoft.com/office/powerpoint/2010/main" val="2335113041"/>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7/06/relationships/model3d" Target="../media/model3d1.glb"/><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microsoft.com/office/2017/06/relationships/model3d" Target="../media/model3d1.glb"/><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image" Target="../media/image4.tmp"/><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03034-6123-2E56-1233-FB869C700437}"/>
              </a:ext>
            </a:extLst>
          </p:cNvPr>
          <p:cNvSpPr>
            <a:spLocks noGrp="1"/>
          </p:cNvSpPr>
          <p:nvPr>
            <p:ph type="ctrTitle"/>
          </p:nvPr>
        </p:nvSpPr>
        <p:spPr>
          <a:xfrm>
            <a:off x="2144785" y="593856"/>
            <a:ext cx="7720668" cy="681270"/>
          </a:xfrm>
        </p:spPr>
        <p:txBody>
          <a:bodyPr>
            <a:normAutofit/>
          </a:bodyPr>
          <a:lstStyle/>
          <a:p>
            <a:r>
              <a:rPr lang="en-GB" sz="4000" dirty="0">
                <a:latin typeface="Arial Black" panose="020B0A04020102020204" pitchFamily="34" charset="0"/>
              </a:rPr>
              <a:t>Capstone Presentation</a:t>
            </a:r>
            <a:endParaRPr lang="en-IN" sz="4000" dirty="0">
              <a:latin typeface="Arial Black" panose="020B0A04020102020204" pitchFamily="34" charset="0"/>
            </a:endParaRPr>
          </a:p>
        </p:txBody>
      </p:sp>
      <p:sp>
        <p:nvSpPr>
          <p:cNvPr id="3" name="Subtitle 2">
            <a:extLst>
              <a:ext uri="{FF2B5EF4-FFF2-40B4-BE49-F238E27FC236}">
                <a16:creationId xmlns:a16="http://schemas.microsoft.com/office/drawing/2014/main" id="{DC614C62-04B6-2950-CD71-B9C3DE42288D}"/>
              </a:ext>
            </a:extLst>
          </p:cNvPr>
          <p:cNvSpPr>
            <a:spLocks noGrp="1"/>
          </p:cNvSpPr>
          <p:nvPr>
            <p:ph type="subTitle" idx="1"/>
          </p:nvPr>
        </p:nvSpPr>
        <p:spPr>
          <a:xfrm>
            <a:off x="919992" y="1890684"/>
            <a:ext cx="10103141" cy="4241668"/>
          </a:xfrm>
        </p:spPr>
        <p:txBody>
          <a:bodyPr/>
          <a:lstStyle/>
          <a:p>
            <a:pPr algn="l"/>
            <a:r>
              <a:rPr lang="en-GB" b="1" dirty="0"/>
              <a:t>Presented by:</a:t>
            </a:r>
          </a:p>
          <a:p>
            <a:pPr marL="342900" indent="-342900" algn="l">
              <a:buFont typeface="Wingdings" panose="05000000000000000000" pitchFamily="2" charset="2"/>
              <a:buChar char="Ø"/>
            </a:pPr>
            <a:r>
              <a:rPr lang="en-GB" b="1" dirty="0"/>
              <a:t>Shubham Ingle                         World University            </a:t>
            </a:r>
          </a:p>
          <a:p>
            <a:pPr marL="342900" indent="-342900" algn="l">
              <a:buFont typeface="Wingdings" panose="05000000000000000000" pitchFamily="2" charset="2"/>
              <a:buChar char="Ø"/>
            </a:pPr>
            <a:r>
              <a:rPr lang="en-GB" b="1" dirty="0"/>
              <a:t>Sanket Shukre                           Ranking 2017-22</a:t>
            </a:r>
          </a:p>
          <a:p>
            <a:pPr marL="342900" indent="-342900" algn="l">
              <a:buFont typeface="Wingdings" panose="05000000000000000000" pitchFamily="2" charset="2"/>
              <a:buChar char="Ø"/>
            </a:pPr>
            <a:r>
              <a:rPr lang="en-GB" b="1" dirty="0"/>
              <a:t>Vennela                                        (WUR-2017-22)</a:t>
            </a:r>
            <a:endParaRPr lang="en-IN" b="1" dirty="0"/>
          </a:p>
        </p:txBody>
      </p:sp>
      <mc:AlternateContent xmlns:mc="http://schemas.openxmlformats.org/markup-compatibility/2006">
        <mc:Choice xmlns:am3d="http://schemas.microsoft.com/office/drawing/2017/model3d" Requires="am3d">
          <p:graphicFrame>
            <p:nvGraphicFramePr>
              <p:cNvPr id="4" name="3D Model 3" descr="The Earth">
                <a:extLst>
                  <a:ext uri="{FF2B5EF4-FFF2-40B4-BE49-F238E27FC236}">
                    <a16:creationId xmlns:a16="http://schemas.microsoft.com/office/drawing/2014/main" id="{D38FD59F-82C3-99BA-C8DF-C6E798B6F9B4}"/>
                  </a:ext>
                </a:extLst>
              </p:cNvPr>
              <p:cNvGraphicFramePr>
                <a:graphicFrameLocks noChangeAspect="1"/>
              </p:cNvGraphicFramePr>
              <p:nvPr>
                <p:extLst>
                  <p:ext uri="{D42A27DB-BD31-4B8C-83A1-F6EECF244321}">
                    <p14:modId xmlns:p14="http://schemas.microsoft.com/office/powerpoint/2010/main" val="1012089110"/>
                  </p:ext>
                </p:extLst>
              </p:nvPr>
            </p:nvGraphicFramePr>
            <p:xfrm>
              <a:off x="8153253" y="1370475"/>
              <a:ext cx="2976140" cy="2976141"/>
            </p:xfrm>
            <a:graphic>
              <a:graphicData uri="http://schemas.microsoft.com/office/drawing/2017/model3d">
                <am3d:model3d r:embed="rId2">
                  <am3d:spPr>
                    <a:xfrm>
                      <a:off x="0" y="0"/>
                      <a:ext cx="2976140" cy="2976141"/>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775159" ay="438734" az="100335"/>
                    <am3d:postTrans dx="0" dy="0" dz="0"/>
                  </am3d:trans>
                  <am3d:raster rName="Office3DRenderer" rVer="16.0.8326">
                    <am3d:blip r:embed="rId3"/>
                  </am3d:raster>
                  <am3d:objViewport viewportSz="531521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The Earth">
                <a:extLst>
                  <a:ext uri="{FF2B5EF4-FFF2-40B4-BE49-F238E27FC236}">
                    <a16:creationId xmlns:a16="http://schemas.microsoft.com/office/drawing/2014/main" id="{D38FD59F-82C3-99BA-C8DF-C6E798B6F9B4}"/>
                  </a:ext>
                </a:extLst>
              </p:cNvPr>
              <p:cNvPicPr>
                <a:picLocks noGrp="1" noRot="1" noChangeAspect="1" noMove="1" noResize="1" noEditPoints="1" noAdjustHandles="1" noChangeArrowheads="1" noChangeShapeType="1" noCrop="1"/>
              </p:cNvPicPr>
              <p:nvPr/>
            </p:nvPicPr>
            <p:blipFill>
              <a:blip r:embed="rId3"/>
              <a:stretch>
                <a:fillRect/>
              </a:stretch>
            </p:blipFill>
            <p:spPr>
              <a:xfrm>
                <a:off x="8153253" y="1370475"/>
                <a:ext cx="2976140" cy="2976141"/>
              </a:xfrm>
              <a:prstGeom prst="rect">
                <a:avLst/>
              </a:prstGeom>
            </p:spPr>
          </p:pic>
        </mc:Fallback>
      </mc:AlternateContent>
    </p:spTree>
    <p:extLst>
      <p:ext uri="{BB962C8B-B14F-4D97-AF65-F5344CB8AC3E}">
        <p14:creationId xmlns:p14="http://schemas.microsoft.com/office/powerpoint/2010/main" val="2899762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F291515-089C-3553-0010-6EFAD56936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9563" y="1061707"/>
            <a:ext cx="6620468" cy="4734586"/>
          </a:xfrm>
          <a:prstGeom prst="rect">
            <a:avLst/>
          </a:prstGeom>
        </p:spPr>
      </p:pic>
      <p:sp>
        <p:nvSpPr>
          <p:cNvPr id="4" name="TextBox 3">
            <a:extLst>
              <a:ext uri="{FF2B5EF4-FFF2-40B4-BE49-F238E27FC236}">
                <a16:creationId xmlns:a16="http://schemas.microsoft.com/office/drawing/2014/main" id="{10A30990-C8D4-1706-A0AB-42A52CF90B05}"/>
              </a:ext>
            </a:extLst>
          </p:cNvPr>
          <p:cNvSpPr txBox="1"/>
          <p:nvPr/>
        </p:nvSpPr>
        <p:spPr>
          <a:xfrm>
            <a:off x="327171" y="1686187"/>
            <a:ext cx="4379053" cy="2677656"/>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We have a right skewed distribution. The outliers doesn't seem to affect the mean much. Most of the universities have somewhere between 5 to 20 students per faculty</a:t>
            </a:r>
            <a:r>
              <a:rPr lang="en-GB" sz="2400" b="0" i="0" dirty="0">
                <a:solidFill>
                  <a:srgbClr val="000000"/>
                </a:solidFill>
                <a:effectLst/>
                <a:latin typeface="+mj-lt"/>
              </a:rPr>
              <a:t>.</a:t>
            </a:r>
            <a:endParaRPr lang="en-IN" sz="2400" dirty="0">
              <a:latin typeface="+mj-lt"/>
            </a:endParaRPr>
          </a:p>
        </p:txBody>
      </p:sp>
    </p:spTree>
    <p:extLst>
      <p:ext uri="{BB962C8B-B14F-4D97-AF65-F5344CB8AC3E}">
        <p14:creationId xmlns:p14="http://schemas.microsoft.com/office/powerpoint/2010/main" val="9696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2" name="3D Model 1" descr="The Earth">
                <a:extLst>
                  <a:ext uri="{FF2B5EF4-FFF2-40B4-BE49-F238E27FC236}">
                    <a16:creationId xmlns:a16="http://schemas.microsoft.com/office/drawing/2014/main" id="{01ECF581-31DC-E7AA-11E5-6FF5742E62FA}"/>
                  </a:ext>
                </a:extLst>
              </p:cNvPr>
              <p:cNvGraphicFramePr>
                <a:graphicFrameLocks noChangeAspect="1"/>
              </p:cNvGraphicFramePr>
              <p:nvPr>
                <p:extLst>
                  <p:ext uri="{D42A27DB-BD31-4B8C-83A1-F6EECF244321}">
                    <p14:modId xmlns:p14="http://schemas.microsoft.com/office/powerpoint/2010/main" val="5172720"/>
                  </p:ext>
                </p:extLst>
              </p:nvPr>
            </p:nvGraphicFramePr>
            <p:xfrm>
              <a:off x="4007049" y="1478074"/>
              <a:ext cx="2976141" cy="3033190"/>
            </p:xfrm>
            <a:graphic>
              <a:graphicData uri="http://schemas.microsoft.com/office/drawing/2017/model3d">
                <am3d:model3d r:embed="rId2">
                  <am3d:spPr>
                    <a:xfrm>
                      <a:off x="0" y="0"/>
                      <a:ext cx="2976141" cy="3033190"/>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1108843" ay="231218" az="77203"/>
                    <am3d:postTrans dx="0" dy="0" dz="0"/>
                  </am3d:trans>
                  <am3d:raster rName="Office3DRenderer" rVer="16.0.8326">
                    <am3d:blip r:embed="rId3"/>
                  </am3d:raster>
                  <am3d:objViewport viewportSz="531521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The Earth">
                <a:extLst>
                  <a:ext uri="{FF2B5EF4-FFF2-40B4-BE49-F238E27FC236}">
                    <a16:creationId xmlns:a16="http://schemas.microsoft.com/office/drawing/2014/main" id="{01ECF581-31DC-E7AA-11E5-6FF5742E62FA}"/>
                  </a:ext>
                </a:extLst>
              </p:cNvPr>
              <p:cNvPicPr>
                <a:picLocks noGrp="1" noRot="1" noChangeAspect="1" noMove="1" noResize="1" noEditPoints="1" noAdjustHandles="1" noChangeArrowheads="1" noChangeShapeType="1" noCrop="1"/>
              </p:cNvPicPr>
              <p:nvPr/>
            </p:nvPicPr>
            <p:blipFill>
              <a:blip r:embed="rId3"/>
              <a:stretch>
                <a:fillRect/>
              </a:stretch>
            </p:blipFill>
            <p:spPr>
              <a:xfrm>
                <a:off x="4007049" y="1478074"/>
                <a:ext cx="2976141" cy="3033190"/>
              </a:xfrm>
              <a:prstGeom prst="rect">
                <a:avLst/>
              </a:prstGeom>
            </p:spPr>
          </p:pic>
        </mc:Fallback>
      </mc:AlternateContent>
      <p:sp>
        <p:nvSpPr>
          <p:cNvPr id="3" name="TextBox 2">
            <a:extLst>
              <a:ext uri="{FF2B5EF4-FFF2-40B4-BE49-F238E27FC236}">
                <a16:creationId xmlns:a16="http://schemas.microsoft.com/office/drawing/2014/main" id="{9F8F3250-7DBB-A0F6-C0BB-A7F2523CAC93}"/>
              </a:ext>
            </a:extLst>
          </p:cNvPr>
          <p:cNvSpPr txBox="1"/>
          <p:nvPr/>
        </p:nvSpPr>
        <p:spPr>
          <a:xfrm>
            <a:off x="3934437" y="509627"/>
            <a:ext cx="3121367" cy="707886"/>
          </a:xfrm>
          <a:prstGeom prst="rect">
            <a:avLst/>
          </a:prstGeom>
          <a:noFill/>
        </p:spPr>
        <p:txBody>
          <a:bodyPr wrap="none" rtlCol="0">
            <a:spAutoFit/>
          </a:bodyPr>
          <a:lstStyle/>
          <a:p>
            <a:r>
              <a:rPr lang="en-GB" sz="4000" b="1" dirty="0"/>
              <a:t>WUR-2017-22</a:t>
            </a:r>
            <a:endParaRPr lang="en-IN" sz="4000" b="1" dirty="0"/>
          </a:p>
        </p:txBody>
      </p:sp>
      <p:sp>
        <p:nvSpPr>
          <p:cNvPr id="4" name="TextBox 3">
            <a:extLst>
              <a:ext uri="{FF2B5EF4-FFF2-40B4-BE49-F238E27FC236}">
                <a16:creationId xmlns:a16="http://schemas.microsoft.com/office/drawing/2014/main" id="{A5D41EA7-8A69-FB2E-1A26-63D5239EF63B}"/>
              </a:ext>
            </a:extLst>
          </p:cNvPr>
          <p:cNvSpPr txBox="1"/>
          <p:nvPr/>
        </p:nvSpPr>
        <p:spPr>
          <a:xfrm>
            <a:off x="4341481" y="4883902"/>
            <a:ext cx="2630144" cy="1015663"/>
          </a:xfrm>
          <a:prstGeom prst="rect">
            <a:avLst/>
          </a:prstGeom>
          <a:noFill/>
        </p:spPr>
        <p:txBody>
          <a:bodyPr wrap="none" rtlCol="0">
            <a:spAutoFit/>
          </a:bodyPr>
          <a:lstStyle/>
          <a:p>
            <a:r>
              <a:rPr lang="en-GB" sz="6000" dirty="0"/>
              <a:t>Thanks!</a:t>
            </a:r>
            <a:endParaRPr lang="en-IN" sz="6000" dirty="0"/>
          </a:p>
        </p:txBody>
      </p:sp>
    </p:spTree>
    <p:extLst>
      <p:ext uri="{BB962C8B-B14F-4D97-AF65-F5344CB8AC3E}">
        <p14:creationId xmlns:p14="http://schemas.microsoft.com/office/powerpoint/2010/main" val="3662903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C2EF8A3-D12B-B5E3-DA2C-BE40A8F17527}"/>
              </a:ext>
            </a:extLst>
          </p:cNvPr>
          <p:cNvSpPr txBox="1"/>
          <p:nvPr/>
        </p:nvSpPr>
        <p:spPr>
          <a:xfrm>
            <a:off x="1644242" y="788565"/>
            <a:ext cx="8777596" cy="707886"/>
          </a:xfrm>
          <a:prstGeom prst="rect">
            <a:avLst/>
          </a:prstGeom>
          <a:noFill/>
        </p:spPr>
        <p:txBody>
          <a:bodyPr wrap="none" rtlCol="0">
            <a:spAutoFit/>
          </a:bodyPr>
          <a:lstStyle/>
          <a:p>
            <a:r>
              <a:rPr lang="en-GB" sz="4000" dirty="0">
                <a:latin typeface="Arial Black" panose="020B0A04020102020204" pitchFamily="34" charset="0"/>
              </a:rPr>
              <a:t>Data Description-WUR-2017-22</a:t>
            </a:r>
            <a:endParaRPr lang="en-IN" sz="4000" dirty="0">
              <a:latin typeface="Arial Black" panose="020B0A04020102020204" pitchFamily="34" charset="0"/>
            </a:endParaRPr>
          </a:p>
        </p:txBody>
      </p:sp>
      <p:sp>
        <p:nvSpPr>
          <p:cNvPr id="3" name="TextBox 2">
            <a:extLst>
              <a:ext uri="{FF2B5EF4-FFF2-40B4-BE49-F238E27FC236}">
                <a16:creationId xmlns:a16="http://schemas.microsoft.com/office/drawing/2014/main" id="{5D2A6905-0C6C-D7ED-7512-9F3BC23E9252}"/>
              </a:ext>
            </a:extLst>
          </p:cNvPr>
          <p:cNvSpPr txBox="1"/>
          <p:nvPr/>
        </p:nvSpPr>
        <p:spPr>
          <a:xfrm>
            <a:off x="419450" y="1702966"/>
            <a:ext cx="11772550" cy="4796495"/>
          </a:xfrm>
          <a:prstGeom prst="rect">
            <a:avLst/>
          </a:prstGeom>
          <a:noFill/>
        </p:spPr>
        <p:txBody>
          <a:bodyPr wrap="square" rtlCol="0">
            <a:spAutoFit/>
          </a:bodyPr>
          <a:lstStyle/>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The dataset has a total of 15 columns.</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university - name of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year - year of ranking</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rank_display - rank given to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score - score of the university based on the six key metrics mentioned above</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link - link to the university profile page on QS website</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country - country in which the university is located</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city - city in which the university is located</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region - continent in which the university is located</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logo - link to the logo of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type - type of university (public or private)</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research_output - quality of research at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student_faculty_ratio - number of students assigned to per faculty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international_students - number of international students enrolled at the university</a:t>
            </a:r>
          </a:p>
          <a:p>
            <a:pPr marL="342900" lvl="0" indent="-342900">
              <a:lnSpc>
                <a:spcPct val="107000"/>
              </a:lnSpc>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size - size of the university in terms of area</a:t>
            </a:r>
          </a:p>
          <a:p>
            <a:pPr marL="342900" lvl="0" indent="-342900">
              <a:lnSpc>
                <a:spcPct val="107000"/>
              </a:lnSpc>
              <a:spcAft>
                <a:spcPts val="800"/>
              </a:spcAft>
              <a:buFont typeface="Symbol" panose="05050102010706020507" pitchFamily="18" charset="2"/>
              <a:buBlip>
                <a:blip r:embed="rId2"/>
              </a:buBlip>
            </a:pPr>
            <a:r>
              <a:rPr lang="en-IN" sz="1600" dirty="0">
                <a:effectLst/>
                <a:latin typeface="Calibri" panose="020F0502020204030204" pitchFamily="34" charset="0"/>
                <a:ea typeface="Calibri" panose="020F0502020204030204" pitchFamily="34" charset="0"/>
                <a:cs typeface="Times New Roman" panose="02020603050405020304" pitchFamily="18" charset="0"/>
              </a:rPr>
              <a:t>faculty_count - number of faculty or academic staff at the university</a:t>
            </a:r>
          </a:p>
          <a:p>
            <a:endParaRPr lang="en-IN" dirty="0"/>
          </a:p>
        </p:txBody>
      </p:sp>
      <p:pic>
        <p:nvPicPr>
          <p:cNvPr id="7" name="Picture 6">
            <a:extLst>
              <a:ext uri="{FF2B5EF4-FFF2-40B4-BE49-F238E27FC236}">
                <a16:creationId xmlns:a16="http://schemas.microsoft.com/office/drawing/2014/main" id="{13EFAB2F-E55A-C35B-2704-AABE2233FE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8514" y="1702966"/>
            <a:ext cx="4705181" cy="3452068"/>
          </a:xfrm>
          <a:prstGeom prst="rect">
            <a:avLst/>
          </a:prstGeom>
        </p:spPr>
      </p:pic>
    </p:spTree>
    <p:extLst>
      <p:ext uri="{BB962C8B-B14F-4D97-AF65-F5344CB8AC3E}">
        <p14:creationId xmlns:p14="http://schemas.microsoft.com/office/powerpoint/2010/main" val="4934215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7D9B1D-F1C0-83EF-CDCA-D2DE7B8633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7894" y="3405184"/>
            <a:ext cx="76211" cy="47632"/>
          </a:xfrm>
          <a:prstGeom prst="rect">
            <a:avLst/>
          </a:prstGeom>
        </p:spPr>
      </p:pic>
      <p:pic>
        <p:nvPicPr>
          <p:cNvPr id="5" name="Picture 4">
            <a:extLst>
              <a:ext uri="{FF2B5EF4-FFF2-40B4-BE49-F238E27FC236}">
                <a16:creationId xmlns:a16="http://schemas.microsoft.com/office/drawing/2014/main" id="{C36F9683-4385-B246-50C2-948D113399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2118" y="1132515"/>
            <a:ext cx="6930077" cy="4941114"/>
          </a:xfrm>
          <a:prstGeom prst="rect">
            <a:avLst/>
          </a:prstGeom>
        </p:spPr>
      </p:pic>
      <p:sp>
        <p:nvSpPr>
          <p:cNvPr id="6" name="TextBox 5">
            <a:extLst>
              <a:ext uri="{FF2B5EF4-FFF2-40B4-BE49-F238E27FC236}">
                <a16:creationId xmlns:a16="http://schemas.microsoft.com/office/drawing/2014/main" id="{4CE9CAA6-76DB-2297-1647-9E45C5BB7175}"/>
              </a:ext>
            </a:extLst>
          </p:cNvPr>
          <p:cNvSpPr txBox="1"/>
          <p:nvPr/>
        </p:nvSpPr>
        <p:spPr>
          <a:xfrm>
            <a:off x="169805" y="2734812"/>
            <a:ext cx="5273805" cy="1384995"/>
          </a:xfrm>
          <a:prstGeom prst="rect">
            <a:avLst/>
          </a:prstGeom>
          <a:noFill/>
        </p:spPr>
        <p:txBody>
          <a:bodyPr wrap="square" rtlCol="0">
            <a:spAutoFit/>
          </a:bodyPr>
          <a:lstStyle/>
          <a:p>
            <a:r>
              <a:rPr lang="en-GB" sz="2400" b="1" i="0" dirty="0">
                <a:effectLst/>
                <a:latin typeface="+mj-lt"/>
              </a:rPr>
              <a:t>Observation:</a:t>
            </a:r>
          </a:p>
          <a:p>
            <a:r>
              <a:rPr lang="en-GB" sz="2000" b="1" i="0" dirty="0">
                <a:effectLst/>
                <a:latin typeface="+mj-lt"/>
              </a:rPr>
              <a:t>With each year, more and more universities are considered for the rankings and 2022 has the highest number of universities.</a:t>
            </a:r>
            <a:endParaRPr lang="en-IN" sz="2000" b="1" dirty="0">
              <a:latin typeface="+mj-lt"/>
            </a:endParaRPr>
          </a:p>
        </p:txBody>
      </p:sp>
    </p:spTree>
    <p:extLst>
      <p:ext uri="{BB962C8B-B14F-4D97-AF65-F5344CB8AC3E}">
        <p14:creationId xmlns:p14="http://schemas.microsoft.com/office/powerpoint/2010/main" val="2053043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D7AA25-339C-F07D-99FE-6B2A023147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5383" y="757309"/>
            <a:ext cx="7060723" cy="4922038"/>
          </a:xfrm>
          <a:prstGeom prst="rect">
            <a:avLst/>
          </a:prstGeom>
        </p:spPr>
      </p:pic>
      <p:sp>
        <p:nvSpPr>
          <p:cNvPr id="4" name="TextBox 3">
            <a:extLst>
              <a:ext uri="{FF2B5EF4-FFF2-40B4-BE49-F238E27FC236}">
                <a16:creationId xmlns:a16="http://schemas.microsoft.com/office/drawing/2014/main" id="{87F9A5A7-7E7C-C01A-FFE5-733457BF63D6}"/>
              </a:ext>
            </a:extLst>
          </p:cNvPr>
          <p:cNvSpPr txBox="1"/>
          <p:nvPr/>
        </p:nvSpPr>
        <p:spPr>
          <a:xfrm>
            <a:off x="385894" y="1686188"/>
            <a:ext cx="4211273" cy="3785652"/>
          </a:xfrm>
          <a:prstGeom prst="rect">
            <a:avLst/>
          </a:prstGeom>
          <a:noFill/>
        </p:spPr>
        <p:txBody>
          <a:bodyPr wrap="square" rtlCol="0">
            <a:spAutoFit/>
          </a:bodyPr>
          <a:lstStyle/>
          <a:p>
            <a:r>
              <a:rPr lang="en-GB" sz="2400" b="0" i="0" dirty="0">
                <a:solidFill>
                  <a:schemeClr val="tx2"/>
                </a:solidFill>
                <a:effectLst/>
                <a:latin typeface="+mj-lt"/>
              </a:rPr>
              <a:t>Observation:</a:t>
            </a:r>
          </a:p>
          <a:p>
            <a:r>
              <a:rPr lang="en-GB" sz="2400" b="0" i="0" dirty="0">
                <a:solidFill>
                  <a:schemeClr val="tx2"/>
                </a:solidFill>
                <a:effectLst/>
                <a:latin typeface="+mj-lt"/>
              </a:rPr>
              <a:t>If you do a simple google search, you can find many websites claiming that private universities are better than public universities because they tend to have better rankings. Well, that's not the case here. More than 80% of the universities ranked are public.</a:t>
            </a:r>
            <a:endParaRPr lang="en-IN" sz="2400" dirty="0">
              <a:solidFill>
                <a:schemeClr val="tx2"/>
              </a:solidFill>
              <a:latin typeface="+mj-lt"/>
            </a:endParaRPr>
          </a:p>
        </p:txBody>
      </p:sp>
    </p:spTree>
    <p:extLst>
      <p:ext uri="{BB962C8B-B14F-4D97-AF65-F5344CB8AC3E}">
        <p14:creationId xmlns:p14="http://schemas.microsoft.com/office/powerpoint/2010/main" val="778267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4039169-9ABB-58BD-1D78-633ACE7FB8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3728" y="814339"/>
            <a:ext cx="6920919" cy="5506766"/>
          </a:xfrm>
          <a:prstGeom prst="rect">
            <a:avLst/>
          </a:prstGeom>
        </p:spPr>
      </p:pic>
      <p:sp>
        <p:nvSpPr>
          <p:cNvPr id="3" name="TextBox 2">
            <a:extLst>
              <a:ext uri="{FF2B5EF4-FFF2-40B4-BE49-F238E27FC236}">
                <a16:creationId xmlns:a16="http://schemas.microsoft.com/office/drawing/2014/main" id="{6932694A-85DE-0B10-5DA1-83D787180AA8}"/>
              </a:ext>
            </a:extLst>
          </p:cNvPr>
          <p:cNvSpPr txBox="1"/>
          <p:nvPr/>
        </p:nvSpPr>
        <p:spPr>
          <a:xfrm>
            <a:off x="478172" y="1543573"/>
            <a:ext cx="4110606" cy="3416320"/>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Europe tends to be the continent with more number of universities. though we have to consider the fact that they have included Russia in Europe although it belongs to both Europe and Asia. It is followed by Asia and North America.</a:t>
            </a:r>
            <a:endParaRPr lang="en-IN" sz="2400" dirty="0">
              <a:solidFill>
                <a:schemeClr val="tx2"/>
              </a:solidFill>
              <a:latin typeface="+mj-lt"/>
            </a:endParaRPr>
          </a:p>
        </p:txBody>
      </p:sp>
    </p:spTree>
    <p:extLst>
      <p:ext uri="{BB962C8B-B14F-4D97-AF65-F5344CB8AC3E}">
        <p14:creationId xmlns:p14="http://schemas.microsoft.com/office/powerpoint/2010/main" val="22767836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0FD879-5907-1223-4A5F-7B7E0118C2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84973" y="673836"/>
            <a:ext cx="6009947" cy="5697601"/>
          </a:xfrm>
          <a:prstGeom prst="rect">
            <a:avLst/>
          </a:prstGeom>
        </p:spPr>
      </p:pic>
      <p:sp>
        <p:nvSpPr>
          <p:cNvPr id="6" name="TextBox 5">
            <a:extLst>
              <a:ext uri="{FF2B5EF4-FFF2-40B4-BE49-F238E27FC236}">
                <a16:creationId xmlns:a16="http://schemas.microsoft.com/office/drawing/2014/main" id="{CF8CDDB5-590E-68F5-8841-CD70FE1B128A}"/>
              </a:ext>
            </a:extLst>
          </p:cNvPr>
          <p:cNvSpPr txBox="1"/>
          <p:nvPr/>
        </p:nvSpPr>
        <p:spPr>
          <a:xfrm>
            <a:off x="578841" y="1843304"/>
            <a:ext cx="4493206" cy="2308324"/>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United States consists of more number of universities that have been ranked over the years followed by United Kingdom and Germany.</a:t>
            </a:r>
            <a:endParaRPr lang="en-IN" sz="2400" dirty="0">
              <a:solidFill>
                <a:schemeClr val="tx2"/>
              </a:solidFill>
              <a:latin typeface="+mj-lt"/>
            </a:endParaRPr>
          </a:p>
        </p:txBody>
      </p:sp>
    </p:spTree>
    <p:extLst>
      <p:ext uri="{BB962C8B-B14F-4D97-AF65-F5344CB8AC3E}">
        <p14:creationId xmlns:p14="http://schemas.microsoft.com/office/powerpoint/2010/main" val="3130286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B27093-C099-78DB-FBCC-43EECD8F74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88880" y="584865"/>
            <a:ext cx="5998321" cy="5912407"/>
          </a:xfrm>
          <a:prstGeom prst="rect">
            <a:avLst/>
          </a:prstGeom>
        </p:spPr>
      </p:pic>
      <p:sp>
        <p:nvSpPr>
          <p:cNvPr id="4" name="TextBox 3">
            <a:extLst>
              <a:ext uri="{FF2B5EF4-FFF2-40B4-BE49-F238E27FC236}">
                <a16:creationId xmlns:a16="http://schemas.microsoft.com/office/drawing/2014/main" id="{8E973A77-26FA-5905-6B6C-A67BF66FF579}"/>
              </a:ext>
            </a:extLst>
          </p:cNvPr>
          <p:cNvSpPr txBox="1"/>
          <p:nvPr/>
        </p:nvSpPr>
        <p:spPr>
          <a:xfrm>
            <a:off x="587229" y="1770077"/>
            <a:ext cx="4563611" cy="2677656"/>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The above graph considers the top 20 cities with high number of unique universities. London is an academic hotspot with a whooping 19 universities that are ranked globally!</a:t>
            </a:r>
            <a:endParaRPr lang="en-IN" sz="2400" dirty="0">
              <a:solidFill>
                <a:schemeClr val="tx2"/>
              </a:solidFill>
              <a:latin typeface="+mj-lt"/>
            </a:endParaRPr>
          </a:p>
        </p:txBody>
      </p:sp>
    </p:spTree>
    <p:extLst>
      <p:ext uri="{BB962C8B-B14F-4D97-AF65-F5344CB8AC3E}">
        <p14:creationId xmlns:p14="http://schemas.microsoft.com/office/powerpoint/2010/main" val="2386875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F081518-7FB5-B3F0-6647-165FECEFF36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03177" y="1136917"/>
            <a:ext cx="6543401" cy="3896269"/>
          </a:xfrm>
          <a:prstGeom prst="rect">
            <a:avLst/>
          </a:prstGeom>
        </p:spPr>
      </p:pic>
      <p:sp>
        <p:nvSpPr>
          <p:cNvPr id="5" name="TextBox 4">
            <a:extLst>
              <a:ext uri="{FF2B5EF4-FFF2-40B4-BE49-F238E27FC236}">
                <a16:creationId xmlns:a16="http://schemas.microsoft.com/office/drawing/2014/main" id="{FC2894AE-69D2-6B5B-E43F-BBD234B48B05}"/>
              </a:ext>
            </a:extLst>
          </p:cNvPr>
          <p:cNvSpPr txBox="1"/>
          <p:nvPr/>
        </p:nvSpPr>
        <p:spPr>
          <a:xfrm>
            <a:off x="394283" y="579574"/>
            <a:ext cx="4739780" cy="6340197"/>
          </a:xfrm>
          <a:prstGeom prst="rect">
            <a:avLst/>
          </a:prstGeom>
          <a:noFill/>
        </p:spPr>
        <p:txBody>
          <a:bodyPr wrap="square" rtlCol="0">
            <a:spAutoFit/>
          </a:bodyPr>
          <a:lstStyle/>
          <a:p>
            <a:pPr algn="l">
              <a:buFont typeface="Arial" panose="020B0604020202020204" pitchFamily="34" charset="0"/>
              <a:buChar char="•"/>
            </a:pPr>
            <a:r>
              <a:rPr lang="en-GB" sz="2800" b="1" i="0" dirty="0">
                <a:solidFill>
                  <a:schemeClr val="tx2"/>
                </a:solidFill>
                <a:effectLst/>
                <a:latin typeface="+mj-lt"/>
              </a:rPr>
              <a:t>Observation:</a:t>
            </a:r>
          </a:p>
          <a:p>
            <a:pPr algn="l">
              <a:buFont typeface="Arial" panose="020B0604020202020204" pitchFamily="34" charset="0"/>
              <a:buChar char="•"/>
            </a:pPr>
            <a:r>
              <a:rPr lang="en-GB" sz="2400" b="0" i="0" dirty="0">
                <a:solidFill>
                  <a:schemeClr val="tx2"/>
                </a:solidFill>
                <a:effectLst/>
                <a:latin typeface="+mj-lt"/>
              </a:rPr>
              <a:t>By taking a quick look at the dataframe, I have made a list of the top 10 universities ranked over the years. These 10 universities have a tendency to occupy the top 10 positions consistently.MIT tends to be undisputed king in terms of QS Rankings, ranked number 1.</a:t>
            </a:r>
          </a:p>
          <a:p>
            <a:pPr algn="l">
              <a:buFont typeface="Arial" panose="020B0604020202020204" pitchFamily="34" charset="0"/>
              <a:buChar char="•"/>
            </a:pPr>
            <a:r>
              <a:rPr lang="en-GB" sz="2400" b="0" i="0" dirty="0">
                <a:solidFill>
                  <a:schemeClr val="tx2"/>
                </a:solidFill>
                <a:effectLst/>
                <a:latin typeface="+mj-lt"/>
              </a:rPr>
              <a:t>University of Oxford, the oldest university in the English-speaking world, has rank 2</a:t>
            </a:r>
          </a:p>
          <a:p>
            <a:pPr algn="l">
              <a:buFont typeface="Arial" panose="020B0604020202020204" pitchFamily="34" charset="0"/>
              <a:buChar char="•"/>
            </a:pPr>
            <a:r>
              <a:rPr lang="en-GB" sz="2400" b="0" i="0" dirty="0">
                <a:solidFill>
                  <a:schemeClr val="tx2"/>
                </a:solidFill>
                <a:effectLst/>
                <a:latin typeface="+mj-lt"/>
              </a:rPr>
              <a:t>Out of the top 10, Only one university, ETH Zurich (Switzerland), is from a country other than US or UK.</a:t>
            </a:r>
          </a:p>
          <a:p>
            <a:endParaRPr lang="en-IN" dirty="0"/>
          </a:p>
        </p:txBody>
      </p:sp>
    </p:spTree>
    <p:extLst>
      <p:ext uri="{BB962C8B-B14F-4D97-AF65-F5344CB8AC3E}">
        <p14:creationId xmlns:p14="http://schemas.microsoft.com/office/powerpoint/2010/main" val="6977551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58AEDE8-E813-517A-8F7C-2104807BF1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33825" y="969445"/>
            <a:ext cx="5752040" cy="5260286"/>
          </a:xfrm>
          <a:prstGeom prst="rect">
            <a:avLst/>
          </a:prstGeom>
        </p:spPr>
      </p:pic>
      <p:sp>
        <p:nvSpPr>
          <p:cNvPr id="4" name="TextBox 3">
            <a:extLst>
              <a:ext uri="{FF2B5EF4-FFF2-40B4-BE49-F238E27FC236}">
                <a16:creationId xmlns:a16="http://schemas.microsoft.com/office/drawing/2014/main" id="{B04DB568-C46A-1BF4-3A5E-AF7C18D34C18}"/>
              </a:ext>
            </a:extLst>
          </p:cNvPr>
          <p:cNvSpPr txBox="1"/>
          <p:nvPr/>
        </p:nvSpPr>
        <p:spPr>
          <a:xfrm>
            <a:off x="506135" y="1644242"/>
            <a:ext cx="4764947" cy="4154984"/>
          </a:xfrm>
          <a:prstGeom prst="rect">
            <a:avLst/>
          </a:prstGeom>
          <a:noFill/>
        </p:spPr>
        <p:txBody>
          <a:bodyPr wrap="square" rtlCol="0">
            <a:spAutoFit/>
          </a:bodyPr>
          <a:lstStyle/>
          <a:p>
            <a:r>
              <a:rPr lang="en-GB" sz="2400" b="1" i="0" dirty="0">
                <a:solidFill>
                  <a:schemeClr val="tx2"/>
                </a:solidFill>
                <a:effectLst/>
                <a:latin typeface="+mj-lt"/>
              </a:rPr>
              <a:t>Observation:</a:t>
            </a:r>
          </a:p>
          <a:p>
            <a:r>
              <a:rPr lang="en-GB" sz="2400" b="0" i="0" dirty="0">
                <a:solidFill>
                  <a:schemeClr val="tx2"/>
                </a:solidFill>
                <a:effectLst/>
                <a:latin typeface="+mj-lt"/>
              </a:rPr>
              <a:t>Next to teaching, Academic research is viewed as a very important factor. Understanding research output can give us insights about how the top universities prioritize them.</a:t>
            </a:r>
          </a:p>
          <a:p>
            <a:r>
              <a:rPr lang="en-GB" sz="2400" b="0" i="0" dirty="0">
                <a:solidFill>
                  <a:schemeClr val="tx2"/>
                </a:solidFill>
                <a:effectLst/>
                <a:latin typeface="+mj-lt"/>
              </a:rPr>
              <a:t>Clearly, most number of universities under consideration have "Very High" research output. Public universities outperform private universities in terms of research.</a:t>
            </a:r>
            <a:endParaRPr lang="en-IN" sz="2400" dirty="0">
              <a:solidFill>
                <a:schemeClr val="tx2"/>
              </a:solidFill>
              <a:latin typeface="+mj-lt"/>
            </a:endParaRPr>
          </a:p>
        </p:txBody>
      </p:sp>
    </p:spTree>
    <p:extLst>
      <p:ext uri="{BB962C8B-B14F-4D97-AF65-F5344CB8AC3E}">
        <p14:creationId xmlns:p14="http://schemas.microsoft.com/office/powerpoint/2010/main" val="25899058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126</TotalTime>
  <Words>543</Words>
  <Application>Microsoft Office PowerPoint</Application>
  <PresentationFormat>Widescreen</PresentationFormat>
  <Paragraphs>43</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 Black</vt:lpstr>
      <vt:lpstr>Calibri</vt:lpstr>
      <vt:lpstr>Calibri Light</vt:lpstr>
      <vt:lpstr>Symbol</vt:lpstr>
      <vt:lpstr>Wingdings</vt:lpstr>
      <vt:lpstr>Office Theme</vt:lpstr>
      <vt:lpstr>Capstone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Presentation</dc:title>
  <dc:creator>shubham ingle</dc:creator>
  <cp:lastModifiedBy>shubham ingle</cp:lastModifiedBy>
  <cp:revision>2</cp:revision>
  <dcterms:created xsi:type="dcterms:W3CDTF">2022-07-07T11:56:48Z</dcterms:created>
  <dcterms:modified xsi:type="dcterms:W3CDTF">2022-10-28T14:14:18Z</dcterms:modified>
</cp:coreProperties>
</file>

<file path=docProps/thumbnail.jpeg>
</file>